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6" r:id="rId1"/>
  </p:sldMasterIdLst>
  <p:notesMasterIdLst>
    <p:notesMasterId r:id="rId32"/>
  </p:notesMasterIdLst>
  <p:handoutMasterIdLst>
    <p:handoutMasterId r:id="rId33"/>
  </p:handoutMasterIdLst>
  <p:sldIdLst>
    <p:sldId id="256" r:id="rId2"/>
    <p:sldId id="343" r:id="rId3"/>
    <p:sldId id="365" r:id="rId4"/>
    <p:sldId id="366" r:id="rId5"/>
    <p:sldId id="367" r:id="rId6"/>
    <p:sldId id="368" r:id="rId7"/>
    <p:sldId id="369" r:id="rId8"/>
    <p:sldId id="370" r:id="rId9"/>
    <p:sldId id="371" r:id="rId10"/>
    <p:sldId id="372" r:id="rId11"/>
    <p:sldId id="373" r:id="rId12"/>
    <p:sldId id="374" r:id="rId13"/>
    <p:sldId id="375" r:id="rId14"/>
    <p:sldId id="376" r:id="rId15"/>
    <p:sldId id="377" r:id="rId16"/>
    <p:sldId id="378" r:id="rId17"/>
    <p:sldId id="379" r:id="rId18"/>
    <p:sldId id="380" r:id="rId19"/>
    <p:sldId id="381" r:id="rId20"/>
    <p:sldId id="382" r:id="rId21"/>
    <p:sldId id="383" r:id="rId22"/>
    <p:sldId id="384" r:id="rId23"/>
    <p:sldId id="385" r:id="rId24"/>
    <p:sldId id="386" r:id="rId25"/>
    <p:sldId id="387" r:id="rId26"/>
    <p:sldId id="388" r:id="rId27"/>
    <p:sldId id="389" r:id="rId28"/>
    <p:sldId id="390" r:id="rId29"/>
    <p:sldId id="391" r:id="rId30"/>
    <p:sldId id="392" r:id="rId31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424D"/>
    <a:srgbClr val="5B86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8599"/>
  </p:normalViewPr>
  <p:slideViewPr>
    <p:cSldViewPr snapToGrid="0" snapToObjects="1">
      <p:cViewPr>
        <p:scale>
          <a:sx n="75" d="100"/>
          <a:sy n="75" d="100"/>
        </p:scale>
        <p:origin x="2584" y="8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47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44B6B1-5441-9644-AE1C-BB7EA5DBA264}" type="datetimeFigureOut">
              <a:rPr lang="en-US" smtClean="0"/>
              <a:pPr/>
              <a:t>10/4/17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00CC7-81E2-B842-8904-673E097487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766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tiff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78819-472C-A14B-95BF-39C94BA106B2}" type="datetimeFigureOut">
              <a:rPr lang="en-US" smtClean="0"/>
              <a:pPr/>
              <a:t>10/4/17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38C2-4548-F541-8261-4C1D96E7A1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587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trail of crumbs Hansel dropped in the woods so he and Gretel could find their way back home: In the original story, H &amp; G’s stepmother persuades their father to lose them in the forest during lean times so the whole family won’t have to starve. The suspicious and resourceful H spoils the plot by dropping pebbles on the way in and following them home. But the next time (!) H is forced to use breadcrumbs instead, which prove to be a less-than-suitable substitute since birds eat them before H &amp; G can retrace their steps. Eventually the tale devolves into attempted cannibalism, grand larceny, and immolation, but basically it’s a story about how unpleasant it is to be lost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F38C2-4548-F541-8261-4C1D96E7A166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97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GB" dirty="0" smtClean="0"/>
              <a:t>23/08/2017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23/08/2017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0626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70207B-D522-9843-9370-2EDD2ED326F5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23/08/2017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0626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smtClean="0"/>
              <a:t>Presentation title - </a:t>
            </a:r>
            <a:fld id="{DA4E4A1D-F72B-1945-8E69-DB5636470060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buFont typeface="Wingdings" charset="2"/>
              <a:buChar char="²"/>
              <a:defRPr sz="2400">
                <a:solidFill>
                  <a:srgbClr val="46424D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spcAft>
                <a:spcPts val="300"/>
              </a:spcAft>
              <a:buFont typeface="Wingdings" charset="2"/>
              <a:buChar char="§"/>
              <a:defRPr sz="2000">
                <a:solidFill>
                  <a:srgbClr val="46424D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rgbClr val="46424D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rgbClr val="46424D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rgbClr val="46424D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dirty="0" smtClean="0"/>
              <a:t>04</a:t>
            </a:r>
            <a:r>
              <a:rPr lang="mr-IN" dirty="0" smtClean="0"/>
              <a:t>/</a:t>
            </a:r>
            <a:r>
              <a:rPr lang="en-US" dirty="0" smtClean="0"/>
              <a:t>10</a:t>
            </a:r>
            <a:r>
              <a:rPr lang="mr-IN" dirty="0" smtClean="0"/>
              <a:t>/2017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r-IN" dirty="0" smtClean="0"/>
              <a:t>23/08/2017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0626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F2747F-ECC4-BB44-B379-DEBCDE6D0557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r-IN" dirty="0" smtClean="0"/>
              <a:t>23/08/2017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0626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6C1ACB-37F4-2E4E-A02F-3AD2C3500E5B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r-IN" dirty="0" smtClean="0"/>
              <a:t>23/08/2017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0626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BC9741-E27D-6644-A29C-7357B3CA2856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dirty="0" smtClean="0"/>
              <a:t>23/08/2017</a:t>
            </a:r>
            <a:endParaRPr lang="en-US" dirty="0" smtClean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0626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A6FC00-01EB-8C4B-8EBA-327D665853CA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23/08/2017</a:t>
            </a:r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0626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C4B30A-E151-554F-9F57-FEC60EAD6DEE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23/08/2017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0626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F5AC9E-F104-7046-909E-B47A8243FEC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23/08/2017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0626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9DDB79-4A56-9B43-9E32-8AACDB1BCC49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7293232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7200" y="1419226"/>
            <a:ext cx="7305805" cy="15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57200" y="1417638"/>
            <a:ext cx="8217026" cy="15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457200" y="1417638"/>
            <a:ext cx="8217026" cy="15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 smtClean="0"/>
              <a:t>23/08/2017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CD492-2BC6-F348-9965-EC1D86DF57A8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ransition spd="med">
    <p:wipe dir="r"/>
  </p:transition>
  <p:timing>
    <p:tnLst>
      <p:par>
        <p:cTn id="1" dur="indefinite" restart="never" nodeType="tmRoot"/>
      </p:par>
    </p:tnLst>
  </p:timing>
  <p:hf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400" b="1" u="none" kern="1200">
          <a:solidFill>
            <a:srgbClr val="46424D"/>
          </a:solidFill>
          <a:latin typeface="Arial"/>
          <a:ea typeface="ＭＳ Ｐゴシック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ctrTitle"/>
          </p:nvPr>
        </p:nvSpPr>
        <p:spPr>
          <a:xfrm>
            <a:off x="379368" y="2130425"/>
            <a:ext cx="8307432" cy="1470025"/>
          </a:xfrm>
        </p:spPr>
        <p:txBody>
          <a:bodyPr/>
          <a:lstStyle/>
          <a:p>
            <a:pPr eaLnBrk="1" hangingPunct="1"/>
            <a:r>
              <a:rPr lang="en-US" dirty="0" smtClean="0"/>
              <a:t>Software Engineering and Human Computer Interaction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936708"/>
          </a:xfrm>
        </p:spPr>
        <p:txBody>
          <a:bodyPr/>
          <a:lstStyle/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dirty="0" smtClean="0">
                <a:ea typeface="+mn-ea"/>
                <a:cs typeface="+mn-cs"/>
              </a:rPr>
              <a:t>Than Quang Minh</a:t>
            </a: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dirty="0" err="1" smtClean="0">
                <a:ea typeface="+mn-ea"/>
                <a:cs typeface="+mn-cs"/>
              </a:rPr>
              <a:t>thanqminh.com</a:t>
            </a:r>
            <a:endParaRPr lang="en-US" dirty="0" smtClean="0">
              <a:ea typeface="+mn-ea"/>
              <a:cs typeface="+mn-cs"/>
            </a:endParaRP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dirty="0" smtClean="0">
                <a:ea typeface="+mn-ea"/>
                <a:cs typeface="+mn-cs"/>
              </a:rPr>
              <a:t>Course URL: /courses/</a:t>
            </a:r>
            <a:r>
              <a:rPr lang="en-US" dirty="0" err="1" smtClean="0">
                <a:ea typeface="+mn-ea"/>
                <a:cs typeface="+mn-cs"/>
              </a:rPr>
              <a:t>sehci</a:t>
            </a:r>
            <a:endParaRPr lang="en-US" dirty="0" smtClean="0">
              <a:ea typeface="+mn-ea"/>
              <a:cs typeface="+mn-cs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Purposes of 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40933"/>
            <a:ext cx="8229600" cy="4585231"/>
          </a:xfrm>
        </p:spPr>
        <p:txBody>
          <a:bodyPr/>
          <a:lstStyle/>
          <a:p>
            <a:r>
              <a:rPr lang="en-US" sz="2000" dirty="0"/>
              <a:t>whatever it is we’re looking </a:t>
            </a:r>
            <a:r>
              <a:rPr lang="en-US" sz="2000" dirty="0" smtClean="0"/>
              <a:t>for</a:t>
            </a:r>
          </a:p>
          <a:p>
            <a:r>
              <a:rPr lang="en-US" sz="2000" dirty="0" smtClean="0"/>
              <a:t> </a:t>
            </a:r>
            <a:r>
              <a:rPr lang="en-US" sz="2000" dirty="0"/>
              <a:t>and </a:t>
            </a:r>
            <a:r>
              <a:rPr lang="en-US" sz="2000" dirty="0" smtClean="0"/>
              <a:t>where </a:t>
            </a:r>
            <a:r>
              <a:rPr lang="en-US" sz="2000" dirty="0"/>
              <a:t>we are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what’s </a:t>
            </a:r>
            <a:r>
              <a:rPr lang="en-US" sz="2000" dirty="0" smtClean="0"/>
              <a:t>here</a:t>
            </a:r>
          </a:p>
          <a:p>
            <a:r>
              <a:rPr lang="en-US" sz="2000" dirty="0" smtClean="0"/>
              <a:t>how </a:t>
            </a:r>
            <a:r>
              <a:rPr lang="en-US" sz="2000" dirty="0"/>
              <a:t>to use the </a:t>
            </a:r>
            <a:r>
              <a:rPr lang="en-US" sz="2000" dirty="0" smtClean="0"/>
              <a:t>site</a:t>
            </a:r>
          </a:p>
          <a:p>
            <a:r>
              <a:rPr lang="en-US" sz="2000" dirty="0"/>
              <a:t>confidence in the people who built it.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24126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0"/>
            <a:ext cx="8991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21533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navigation conventions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Persistent navigation (global navigation): appears everywhere, except</a:t>
            </a:r>
            <a:r>
              <a:rPr lang="mr-IN" sz="2000" dirty="0" smtClean="0"/>
              <a:t>…</a:t>
            </a:r>
            <a:r>
              <a:rPr lang="en-US" sz="2000" dirty="0" smtClean="0"/>
              <a:t> forms.</a:t>
            </a:r>
          </a:p>
          <a:p>
            <a:r>
              <a:rPr lang="en-US" sz="2000" dirty="0" smtClean="0"/>
              <a:t>The Section (sometimes called primary navigation)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Utilities: Login, contact, about us, downloads, jobs, etc.</a:t>
            </a:r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“There is no place like home”: site ID as button to homepage.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83" y="2811762"/>
            <a:ext cx="7954433" cy="13875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569754"/>
            <a:ext cx="80010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828375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way to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100" y="2336006"/>
            <a:ext cx="8559800" cy="1587500"/>
          </a:xfrm>
        </p:spPr>
        <p:txBody>
          <a:bodyPr/>
          <a:lstStyle/>
          <a:p>
            <a:r>
              <a:rPr lang="en-US" dirty="0" smtClean="0"/>
              <a:t>Avoid fancy wording: find, quick find, keyword search, etc.</a:t>
            </a:r>
          </a:p>
          <a:p>
            <a:r>
              <a:rPr lang="en-US" dirty="0" smtClean="0"/>
              <a:t>Avoid giving instructions</a:t>
            </a:r>
          </a:p>
          <a:p>
            <a:r>
              <a:rPr lang="en-US" dirty="0" smtClean="0"/>
              <a:t>Give options </a:t>
            </a:r>
            <a:r>
              <a:rPr lang="en-US" dirty="0"/>
              <a:t>to scope the </a:t>
            </a:r>
            <a:r>
              <a:rPr lang="en-US" dirty="0" smtClean="0"/>
              <a:t>search when </a:t>
            </a:r>
            <a:r>
              <a:rPr lang="en-US" dirty="0"/>
              <a:t>it’s useful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67" y="1701800"/>
            <a:ext cx="8559800" cy="520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0" y="4065587"/>
            <a:ext cx="2768600" cy="50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4021137"/>
            <a:ext cx="28194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45142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83600" cy="1143000"/>
          </a:xfrm>
        </p:spPr>
        <p:txBody>
          <a:bodyPr/>
          <a:lstStyle/>
          <a:p>
            <a:r>
              <a:rPr lang="en-US"/>
              <a:t>Secondary, tertiary, and whatever comes after tertiary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5089" y="4700044"/>
            <a:ext cx="2518834" cy="2057871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600200"/>
            <a:ext cx="9144000" cy="29899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400" y="4700044"/>
            <a:ext cx="2489200" cy="20214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3111" y="4700044"/>
            <a:ext cx="2493777" cy="198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895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</a:t>
            </a:r>
            <a:r>
              <a:rPr lang="en-US" dirty="0" smtClean="0"/>
              <a:t>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2200"/>
          </a:xfrm>
        </p:spPr>
        <p:txBody>
          <a:bodyPr/>
          <a:lstStyle/>
          <a:p>
            <a:r>
              <a:rPr lang="en-US" dirty="0" smtClean="0"/>
              <a:t>Why </a:t>
            </a:r>
            <a:r>
              <a:rPr lang="en-US" dirty="0"/>
              <a:t>I love to drive in </a:t>
            </a:r>
            <a:r>
              <a:rPr lang="en-US" dirty="0" err="1" smtClean="0"/>
              <a:t>L.A.Street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signs </a:t>
            </a:r>
            <a:r>
              <a:rPr lang="en-US" dirty="0"/>
              <a:t>are </a:t>
            </a:r>
            <a:r>
              <a:rPr lang="en-US" dirty="0" smtClean="0"/>
              <a:t>big</a:t>
            </a:r>
          </a:p>
          <a:p>
            <a:pPr lvl="1"/>
            <a:r>
              <a:rPr lang="en-US" dirty="0"/>
              <a:t>They’re in the right </a:t>
            </a:r>
            <a:r>
              <a:rPr lang="en-US" dirty="0" smtClean="0"/>
              <a:t>place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4 things </a:t>
            </a:r>
            <a:r>
              <a:rPr lang="en-US" dirty="0"/>
              <a:t>you need to know about page names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Every page needs a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The name needs to be in the right place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The name needs to be </a:t>
            </a:r>
            <a:r>
              <a:rPr lang="en-US" dirty="0" smtClean="0"/>
              <a:t>prominent</a:t>
            </a:r>
          </a:p>
          <a:p>
            <a:pPr lvl="1"/>
            <a:r>
              <a:rPr lang="en-US" dirty="0"/>
              <a:t>The name needs to match what I clicked.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2806969"/>
            <a:ext cx="86741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845502"/>
      </p:ext>
    </p:extLst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685010"/>
            <a:ext cx="8229600" cy="195642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0"/>
            <a:ext cx="8398933" cy="25331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697453"/>
            <a:ext cx="8229600" cy="211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763326"/>
      </p:ext>
    </p:extLst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are here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47826"/>
            <a:ext cx="8229600" cy="16203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32" y="3374766"/>
            <a:ext cx="8805335" cy="13142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133" y="4795640"/>
            <a:ext cx="8805334" cy="182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610868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Breadcrumbs: show where you are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0231" y="1600200"/>
            <a:ext cx="7883538" cy="4525963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3118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Breadcrumbs: show where you 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6867"/>
          </a:xfrm>
        </p:spPr>
        <p:txBody>
          <a:bodyPr/>
          <a:lstStyle/>
          <a:p>
            <a:r>
              <a:rPr lang="en-US" sz="2200" dirty="0" smtClean="0"/>
              <a:t>The path </a:t>
            </a:r>
            <a:r>
              <a:rPr lang="en-US" sz="2200" dirty="0"/>
              <a:t>from the Home page to where you are and make it easy to move back up to higher levels in the hierarchy of a site</a:t>
            </a:r>
            <a:r>
              <a:rPr lang="en-US" sz="2200" dirty="0" smtClean="0"/>
              <a:t>.</a:t>
            </a:r>
          </a:p>
          <a:p>
            <a:r>
              <a:rPr lang="en-US" sz="2200" dirty="0" smtClean="0"/>
              <a:t>Breadcrumbs </a:t>
            </a:r>
            <a:r>
              <a:rPr lang="en-US" sz="2200" dirty="0"/>
              <a:t>are </a:t>
            </a:r>
            <a:r>
              <a:rPr lang="en-US" sz="2200" dirty="0" smtClean="0"/>
              <a:t>self-explanatory don’t </a:t>
            </a:r>
            <a:r>
              <a:rPr lang="en-US" sz="2200" dirty="0"/>
              <a:t>take up much </a:t>
            </a:r>
            <a:r>
              <a:rPr lang="en-US" sz="2200" dirty="0" smtClean="0"/>
              <a:t>room, provide </a:t>
            </a:r>
            <a:r>
              <a:rPr lang="en-US" sz="2200" dirty="0"/>
              <a:t>a convenient, consistent way to do two of the things you need to do most often: back up a level or go Home</a:t>
            </a:r>
          </a:p>
          <a:p>
            <a:r>
              <a:rPr lang="en-US" sz="2200" dirty="0" smtClean="0"/>
              <a:t>They’re </a:t>
            </a:r>
            <a:r>
              <a:rPr lang="en-US" sz="2200" dirty="0"/>
              <a:t>most useful in a large site with a deep hierarchy</a:t>
            </a:r>
            <a:r>
              <a:rPr lang="en-US" sz="2200" dirty="0" smtClean="0"/>
              <a:t>.</a:t>
            </a:r>
          </a:p>
          <a:p>
            <a:r>
              <a:rPr lang="en-US" sz="2200" dirty="0" smtClean="0"/>
              <a:t>Best practices:</a:t>
            </a:r>
          </a:p>
          <a:p>
            <a:pPr lvl="1"/>
            <a:r>
              <a:rPr lang="en-US" dirty="0"/>
              <a:t>Put them at the </a:t>
            </a:r>
            <a:r>
              <a:rPr lang="en-US" dirty="0" smtClean="0"/>
              <a:t>top</a:t>
            </a:r>
          </a:p>
          <a:p>
            <a:pPr lvl="1"/>
            <a:r>
              <a:rPr lang="en-US" dirty="0"/>
              <a:t>Use &gt; between levels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Boldface the last item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065194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</a:t>
            </a:r>
            <a:r>
              <a:rPr lang="en-US" dirty="0" smtClean="0"/>
              <a:t>topics: Usability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folHlink"/>
                </a:solidFill>
              </a:rPr>
              <a:t>Mindless choices</a:t>
            </a:r>
          </a:p>
          <a:p>
            <a:r>
              <a:rPr lang="en-US" b="1" dirty="0" smtClean="0">
                <a:solidFill>
                  <a:schemeClr val="folHlink"/>
                </a:solidFill>
              </a:rPr>
              <a:t>Omit </a:t>
            </a:r>
            <a:r>
              <a:rPr lang="en-US" b="1" strike="sngStrike" dirty="0" smtClean="0">
                <a:solidFill>
                  <a:schemeClr val="folHlink"/>
                </a:solidFill>
              </a:rPr>
              <a:t>needless</a:t>
            </a:r>
            <a:r>
              <a:rPr lang="en-US" b="1" dirty="0" smtClean="0">
                <a:solidFill>
                  <a:schemeClr val="folHlink"/>
                </a:solidFill>
              </a:rPr>
              <a:t> word</a:t>
            </a:r>
          </a:p>
          <a:p>
            <a:r>
              <a:rPr lang="en-US" b="1" dirty="0" smtClean="0">
                <a:solidFill>
                  <a:schemeClr val="folHlink"/>
                </a:solidFill>
              </a:rPr>
              <a:t>Website navigation</a:t>
            </a:r>
          </a:p>
          <a:p>
            <a:endParaRPr lang="en-US" b="1" dirty="0" smtClean="0">
              <a:solidFill>
                <a:schemeClr val="folHlink"/>
              </a:solidFill>
            </a:endParaRPr>
          </a:p>
          <a:p>
            <a:endParaRPr lang="en-US" dirty="0" smtClean="0"/>
          </a:p>
          <a:p>
            <a:pPr lvl="0"/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 smtClean="0"/>
              <a:t>Lecture 1: Course Introduction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GB" dirty="0" smtClean="0"/>
              <a:t>23/08/2017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87269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reasons why I still love tabs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837267"/>
          </a:xfrm>
        </p:spPr>
        <p:txBody>
          <a:bodyPr/>
          <a:lstStyle/>
          <a:p>
            <a:r>
              <a:rPr lang="en-US" dirty="0" smtClean="0"/>
              <a:t>Physical </a:t>
            </a:r>
            <a:r>
              <a:rPr lang="en-US" dirty="0"/>
              <a:t>metaphor in a user interface actually works</a:t>
            </a:r>
          </a:p>
          <a:p>
            <a:pPr lvl="1"/>
            <a:r>
              <a:rPr lang="en-US" dirty="0" smtClean="0"/>
              <a:t>They’re </a:t>
            </a:r>
            <a:r>
              <a:rPr lang="en-US" dirty="0"/>
              <a:t>self-evident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They’re hard to miss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They’re slick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3437467"/>
            <a:ext cx="87630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53582"/>
      </p:ext>
    </p:extLst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trunk 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96644"/>
            <a:ext cx="8229600" cy="3559705"/>
          </a:xfrm>
        </p:spPr>
        <p:txBody>
          <a:bodyPr/>
          <a:lstStyle/>
          <a:p>
            <a:r>
              <a:rPr lang="en-US" dirty="0"/>
              <a:t>What site is this</a:t>
            </a:r>
            <a:r>
              <a:rPr lang="en-US" dirty="0" smtClean="0"/>
              <a:t>? </a:t>
            </a:r>
            <a:r>
              <a:rPr lang="en-US" dirty="0"/>
              <a:t>(Site ID) </a:t>
            </a:r>
            <a:endParaRPr lang="en-US" dirty="0" smtClean="0"/>
          </a:p>
          <a:p>
            <a:r>
              <a:rPr lang="en-US" dirty="0" smtClean="0"/>
              <a:t>What </a:t>
            </a:r>
            <a:r>
              <a:rPr lang="en-US" dirty="0"/>
              <a:t>page am I on? (Page name) </a:t>
            </a:r>
            <a:endParaRPr lang="en-US" dirty="0" smtClean="0"/>
          </a:p>
          <a:p>
            <a:r>
              <a:rPr lang="en-US" dirty="0" smtClean="0"/>
              <a:t>What </a:t>
            </a:r>
            <a:r>
              <a:rPr lang="en-US" dirty="0"/>
              <a:t>are the major sections of this site? (Sections) </a:t>
            </a:r>
            <a:endParaRPr lang="en-US" dirty="0" smtClean="0"/>
          </a:p>
          <a:p>
            <a:r>
              <a:rPr lang="en-US" dirty="0" smtClean="0"/>
              <a:t>What </a:t>
            </a:r>
            <a:r>
              <a:rPr lang="en-US" dirty="0"/>
              <a:t>are my options at this level? (Local navigation) </a:t>
            </a:r>
            <a:endParaRPr lang="en-US" dirty="0" smtClean="0"/>
          </a:p>
          <a:p>
            <a:r>
              <a:rPr lang="en-US" dirty="0" smtClean="0"/>
              <a:t>Where </a:t>
            </a:r>
            <a:r>
              <a:rPr lang="en-US" dirty="0"/>
              <a:t>am I in the scheme of things? (“You are here” indicators</a:t>
            </a:r>
            <a:r>
              <a:rPr lang="en-US" dirty="0" smtClean="0"/>
              <a:t>)</a:t>
            </a:r>
          </a:p>
          <a:p>
            <a:r>
              <a:rPr lang="en-US" dirty="0"/>
              <a:t>How can I search?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399" y="284201"/>
            <a:ext cx="4944533" cy="228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10371"/>
      </p:ext>
    </p:extLst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you perform the trunk 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/>
          <a:lstStyle/>
          <a:p>
            <a:r>
              <a:rPr lang="en-US" dirty="0"/>
              <a:t>Step 1: Choose a page anywhere in the site at random, and print it. </a:t>
            </a:r>
            <a:endParaRPr lang="en-US" dirty="0" smtClean="0"/>
          </a:p>
          <a:p>
            <a:r>
              <a:rPr lang="en-US" dirty="0" smtClean="0"/>
              <a:t>Step </a:t>
            </a:r>
            <a:r>
              <a:rPr lang="en-US" dirty="0"/>
              <a:t>2: Hold it at arm’s length or squint so you can’t really study it closely. </a:t>
            </a:r>
            <a:endParaRPr lang="en-US" dirty="0" smtClean="0"/>
          </a:p>
          <a:p>
            <a:r>
              <a:rPr lang="en-US" dirty="0" smtClean="0"/>
              <a:t>Step </a:t>
            </a:r>
            <a:r>
              <a:rPr lang="en-US" dirty="0"/>
              <a:t>3: As quickly as possible, try to find and circle each of these items: </a:t>
            </a:r>
            <a:endParaRPr lang="en-US" dirty="0" smtClean="0"/>
          </a:p>
          <a:p>
            <a:pPr lvl="1"/>
            <a:r>
              <a:rPr lang="en-US" dirty="0" smtClean="0"/>
              <a:t>Site </a:t>
            </a:r>
            <a:r>
              <a:rPr lang="en-US" dirty="0"/>
              <a:t>ID </a:t>
            </a:r>
            <a:endParaRPr lang="en-US" dirty="0" smtClean="0"/>
          </a:p>
          <a:p>
            <a:pPr lvl="1"/>
            <a:r>
              <a:rPr lang="en-US" dirty="0" smtClean="0"/>
              <a:t>Page </a:t>
            </a:r>
            <a:r>
              <a:rPr lang="en-US" dirty="0"/>
              <a:t>name </a:t>
            </a:r>
            <a:endParaRPr lang="en-US" dirty="0" smtClean="0"/>
          </a:p>
          <a:p>
            <a:pPr lvl="1"/>
            <a:r>
              <a:rPr lang="en-US" dirty="0" smtClean="0"/>
              <a:t>Sections </a:t>
            </a:r>
            <a:r>
              <a:rPr lang="en-US" dirty="0"/>
              <a:t>(Primary navigation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Local navigation “You are here” indicator(s) </a:t>
            </a:r>
            <a:endParaRPr lang="en-US" dirty="0" smtClean="0"/>
          </a:p>
          <a:p>
            <a:pPr lvl="1"/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50615"/>
      </p:ext>
    </p:extLst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Home </a:t>
            </a:r>
            <a:r>
              <a:rPr lang="en-US" dirty="0" smtClean="0"/>
              <a:t>page: </a:t>
            </a:r>
            <a:r>
              <a:rPr lang="en-US" dirty="0"/>
              <a:t>just one...more...thing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3" y="1468437"/>
            <a:ext cx="8873066" cy="5067829"/>
          </a:xfrm>
        </p:spPr>
        <p:txBody>
          <a:bodyPr numCol="2"/>
          <a:lstStyle/>
          <a:p>
            <a:r>
              <a:rPr lang="en-US" sz="2300" dirty="0" smtClean="0"/>
              <a:t>Site </a:t>
            </a:r>
            <a:r>
              <a:rPr lang="en-US" sz="2300" dirty="0"/>
              <a:t>identity and mission</a:t>
            </a:r>
            <a:r>
              <a:rPr lang="en-US" sz="2300" dirty="0" smtClean="0"/>
              <a:t>.</a:t>
            </a:r>
          </a:p>
          <a:p>
            <a:r>
              <a:rPr lang="en-US" sz="2300" dirty="0"/>
              <a:t>Site hierarchy. </a:t>
            </a:r>
            <a:endParaRPr lang="en-US" sz="2300" dirty="0" smtClean="0"/>
          </a:p>
          <a:p>
            <a:r>
              <a:rPr lang="en-US" sz="2300" dirty="0" smtClean="0"/>
              <a:t>Search</a:t>
            </a:r>
          </a:p>
          <a:p>
            <a:r>
              <a:rPr lang="en-US" sz="2300" dirty="0" smtClean="0"/>
              <a:t>Teases</a:t>
            </a:r>
          </a:p>
          <a:p>
            <a:r>
              <a:rPr lang="en-US" sz="2300" dirty="0" smtClean="0"/>
              <a:t>Content promos</a:t>
            </a:r>
          </a:p>
          <a:p>
            <a:r>
              <a:rPr lang="en-US" sz="2300" dirty="0" smtClean="0"/>
              <a:t>Feature promos</a:t>
            </a:r>
          </a:p>
          <a:p>
            <a:r>
              <a:rPr lang="en-US" sz="2300" dirty="0" smtClean="0"/>
              <a:t>Timely content.</a:t>
            </a:r>
          </a:p>
          <a:p>
            <a:r>
              <a:rPr lang="en-US" sz="2300" dirty="0" smtClean="0"/>
              <a:t>Deals</a:t>
            </a:r>
          </a:p>
          <a:p>
            <a:r>
              <a:rPr lang="en-US" sz="2300" dirty="0" smtClean="0"/>
              <a:t>Shortcuts</a:t>
            </a:r>
          </a:p>
          <a:p>
            <a:r>
              <a:rPr lang="en-US" sz="2300" dirty="0" smtClean="0"/>
              <a:t>Registration</a:t>
            </a:r>
          </a:p>
          <a:p>
            <a:pPr marL="371475" indent="-371475"/>
            <a:r>
              <a:rPr lang="en-US" sz="2300" dirty="0" smtClean="0"/>
              <a:t>Show me what I’m looking for</a:t>
            </a:r>
          </a:p>
          <a:p>
            <a:pPr marL="371475" indent="-371475"/>
            <a:r>
              <a:rPr lang="mr-IN" sz="2300" dirty="0" smtClean="0"/>
              <a:t>…</a:t>
            </a:r>
            <a:r>
              <a:rPr lang="en-US" sz="2300" dirty="0" smtClean="0"/>
              <a:t> and what I’m not looking for</a:t>
            </a:r>
          </a:p>
          <a:p>
            <a:pPr marL="371475" indent="-371475"/>
            <a:r>
              <a:rPr lang="en-US" sz="2300" dirty="0" smtClean="0"/>
              <a:t>Show me where to start</a:t>
            </a:r>
          </a:p>
          <a:p>
            <a:pPr marL="371475" indent="-371475"/>
            <a:r>
              <a:rPr lang="en-US" sz="2300" dirty="0" smtClean="0"/>
              <a:t>Establish credibility and trust</a:t>
            </a:r>
          </a:p>
          <a:p>
            <a:pPr marL="371475" indent="-371475"/>
            <a:r>
              <a:rPr lang="en-US" sz="2300" dirty="0" smtClean="0"/>
              <a:t>Everybody wants a piece of it</a:t>
            </a:r>
          </a:p>
          <a:p>
            <a:pPr marL="371475" indent="-371475"/>
            <a:r>
              <a:rPr lang="en-US" sz="2300" dirty="0" smtClean="0"/>
              <a:t>Too many cooks</a:t>
            </a:r>
          </a:p>
          <a:p>
            <a:pPr marL="371475" indent="-371475"/>
            <a:r>
              <a:rPr lang="en-US" sz="2300" dirty="0" smtClean="0"/>
              <a:t>One size fits all.</a:t>
            </a:r>
          </a:p>
          <a:p>
            <a:endParaRPr lang="en-US" sz="23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764459"/>
      </p:ext>
    </p:extLst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First Casualty of War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44600"/>
          </a:xfrm>
        </p:spPr>
        <p:txBody>
          <a:bodyPr/>
          <a:lstStyle/>
          <a:p>
            <a:r>
              <a:rPr lang="en-US" dirty="0"/>
              <a:t>The one thing you can’t afford to lose in the shuffle—and the thing that most often gets</a:t>
            </a:r>
            <a:r>
              <a:rPr lang="en-US" b="1" dirty="0"/>
              <a:t> lost—is conveying the big </a:t>
            </a:r>
            <a:r>
              <a:rPr lang="en-US" b="1" dirty="0" smtClean="0"/>
              <a:t>picture: </a:t>
            </a:r>
            <a:r>
              <a:rPr lang="en-US" dirty="0"/>
              <a:t>made it clear enough what the site </a:t>
            </a:r>
            <a:r>
              <a:rPr lang="en-US" dirty="0" smtClean="0"/>
              <a:t>is</a:t>
            </a:r>
          </a:p>
          <a:p>
            <a:endParaRPr lang="en-US" b="1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28" y="3027364"/>
            <a:ext cx="8696705" cy="303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519437"/>
      </p:ext>
    </p:extLst>
  </p:cSld>
  <p:clrMapOvr>
    <a:masterClrMapping/>
  </p:clrMapOvr>
  <p:transition spd="med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500533" cy="1143000"/>
          </a:xfrm>
        </p:spPr>
        <p:txBody>
          <a:bodyPr/>
          <a:lstStyle/>
          <a:p>
            <a:r>
              <a:rPr lang="en-US" dirty="0"/>
              <a:t>Top Four </a:t>
            </a:r>
            <a:r>
              <a:rPr lang="en-US" dirty="0" smtClean="0"/>
              <a:t>Plausible Excuses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199" y="1417638"/>
            <a:ext cx="8229601" cy="493871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dirty="0" smtClean="0"/>
              <a:t>04</a:t>
            </a:r>
            <a:r>
              <a:rPr lang="mr-IN" dirty="0" smtClean="0"/>
              <a:t>/</a:t>
            </a:r>
            <a:r>
              <a:rPr lang="en-US" dirty="0" smtClean="0"/>
              <a:t>10</a:t>
            </a:r>
            <a:r>
              <a:rPr lang="mr-IN" dirty="0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4886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But...the Home page? Really?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467" y="1624012"/>
            <a:ext cx="9008533" cy="4525963"/>
          </a:xfrm>
        </p:spPr>
        <p:txBody>
          <a:bodyPr/>
          <a:lstStyle/>
          <a:p>
            <a:r>
              <a:rPr lang="en-US" sz="2000" dirty="0"/>
              <a:t>“Nobody enters a site through the Home page anymore. That’s so 2004</a:t>
            </a:r>
            <a:r>
              <a:rPr lang="en-US" sz="2000" dirty="0" smtClean="0"/>
              <a:t>.”</a:t>
            </a:r>
          </a:p>
          <a:p>
            <a:r>
              <a:rPr lang="en-US" sz="2000" dirty="0"/>
              <a:t>People will teleport into the depths of a site and look at the page the link took them to. </a:t>
            </a:r>
            <a:endParaRPr lang="en-US" sz="2000" dirty="0" smtClean="0"/>
          </a:p>
          <a:p>
            <a:r>
              <a:rPr lang="en-US" sz="2000" dirty="0" smtClean="0"/>
              <a:t>Very </a:t>
            </a:r>
            <a:r>
              <a:rPr lang="en-US" sz="2000" dirty="0"/>
              <a:t>often, though, the next thing they’ll do is visit the Home page to get their </a:t>
            </a:r>
            <a:r>
              <a:rPr lang="en-US" sz="2000" dirty="0" smtClean="0"/>
              <a:t>bearings (think of it as divers bobbing up to the surface to see where they are.) </a:t>
            </a:r>
          </a:p>
          <a:p>
            <a:r>
              <a:rPr lang="en-US" sz="2000" dirty="0" smtClean="0"/>
              <a:t>If </a:t>
            </a:r>
            <a:r>
              <a:rPr lang="en-US" sz="2000" dirty="0"/>
              <a:t>the page they went to was interesting, they want to see what else is on the site. </a:t>
            </a:r>
            <a:endParaRPr lang="en-US" sz="2000" dirty="0" smtClean="0"/>
          </a:p>
          <a:p>
            <a:r>
              <a:rPr lang="en-US" sz="2000" dirty="0" smtClean="0"/>
              <a:t>If </a:t>
            </a:r>
            <a:r>
              <a:rPr lang="en-US" sz="2000" dirty="0"/>
              <a:t>it contained information they need to rely on, they may want to find out who publishes it, and how credible it is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The </a:t>
            </a:r>
            <a:r>
              <a:rPr lang="en-US" sz="2000" dirty="0"/>
              <a:t>Home page is still the place where this happens, and you need to do it well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8313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the message across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important places:</a:t>
            </a:r>
          </a:p>
          <a:p>
            <a:pPr lvl="1"/>
            <a:r>
              <a:rPr lang="en-US" dirty="0" smtClean="0"/>
              <a:t>The tagline</a:t>
            </a:r>
          </a:p>
          <a:p>
            <a:pPr lvl="1"/>
            <a:r>
              <a:rPr lang="en-US" dirty="0"/>
              <a:t>The Welcome blurb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The “Learn more</a:t>
            </a:r>
            <a:r>
              <a:rPr lang="en-US" dirty="0" smtClean="0"/>
              <a:t>.”</a:t>
            </a:r>
          </a:p>
          <a:p>
            <a:r>
              <a:rPr lang="en-US" dirty="0" smtClean="0"/>
              <a:t>Guidelines:</a:t>
            </a:r>
          </a:p>
          <a:p>
            <a:pPr lvl="1"/>
            <a:r>
              <a:rPr lang="en-US" dirty="0" smtClean="0"/>
              <a:t>Use </a:t>
            </a:r>
            <a:r>
              <a:rPr lang="en-US" dirty="0"/>
              <a:t>as much space as necessary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...but don’t use any more space than </a:t>
            </a:r>
            <a:r>
              <a:rPr lang="en-US" dirty="0" smtClean="0"/>
              <a:t>necessary</a:t>
            </a:r>
          </a:p>
          <a:p>
            <a:pPr lvl="1"/>
            <a:r>
              <a:rPr lang="en-US" dirty="0"/>
              <a:t>Don’t use a mission statement as a Welcome blurb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It’s one of the most important things to </a:t>
            </a:r>
            <a:r>
              <a:rPr lang="en-US" dirty="0" smtClean="0"/>
              <a:t>test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02790"/>
      </p:ext>
    </p:extLst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Nothing beats a good tagline!™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clear </a:t>
            </a:r>
            <a:r>
              <a:rPr lang="en-US" dirty="0"/>
              <a:t>and </a:t>
            </a:r>
            <a:r>
              <a:rPr lang="en-US" dirty="0" smtClean="0"/>
              <a:t>informative</a:t>
            </a:r>
          </a:p>
          <a:p>
            <a:r>
              <a:rPr lang="en-US" dirty="0"/>
              <a:t>just long enough, but not too </a:t>
            </a:r>
            <a:r>
              <a:rPr lang="en-US" dirty="0" smtClean="0"/>
              <a:t>long</a:t>
            </a:r>
          </a:p>
          <a:p>
            <a:r>
              <a:rPr lang="en-US" dirty="0"/>
              <a:t>convey differentiation &amp; </a:t>
            </a:r>
            <a:r>
              <a:rPr lang="en-US" dirty="0" smtClean="0"/>
              <a:t>clear benefit</a:t>
            </a:r>
          </a:p>
          <a:p>
            <a:r>
              <a:rPr lang="en-US" dirty="0"/>
              <a:t>Bad taglines sound generic</a:t>
            </a:r>
            <a:r>
              <a:rPr lang="en-US" dirty="0" smtClean="0"/>
              <a:t>.</a:t>
            </a:r>
          </a:p>
          <a:p>
            <a:r>
              <a:rPr lang="en-US" dirty="0"/>
              <a:t>Good taglines are personable, lively, and sometimes </a:t>
            </a:r>
            <a:r>
              <a:rPr lang="en-US" dirty="0" smtClean="0"/>
              <a:t>clever</a:t>
            </a:r>
          </a:p>
          <a:p>
            <a:r>
              <a:rPr lang="en-US" dirty="0"/>
              <a:t>Some sites can get by without a </a:t>
            </a:r>
            <a:r>
              <a:rPr lang="en-US" dirty="0" smtClean="0"/>
              <a:t>tagline: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relative handful of sites that have already achieved household word status. </a:t>
            </a:r>
            <a:endParaRPr lang="en-US" dirty="0" smtClean="0"/>
          </a:p>
          <a:p>
            <a:pPr lvl="1"/>
            <a:r>
              <a:rPr lang="en-US" dirty="0" smtClean="0"/>
              <a:t>Sites </a:t>
            </a:r>
            <a:r>
              <a:rPr lang="en-US" dirty="0"/>
              <a:t>that are very well known from their offline origins.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4911"/>
      </p:ext>
    </p:extLst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fifth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I enter a new site, after a quick look around the Home page I should be able to say with confidence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Here’s </a:t>
            </a:r>
            <a:r>
              <a:rPr lang="en-US" dirty="0"/>
              <a:t>where to start if I want to search. </a:t>
            </a:r>
            <a:endParaRPr lang="en-US" dirty="0" smtClean="0"/>
          </a:p>
          <a:p>
            <a:pPr lvl="1"/>
            <a:r>
              <a:rPr lang="en-US" dirty="0" smtClean="0"/>
              <a:t>Here’s </a:t>
            </a:r>
            <a:r>
              <a:rPr lang="en-US" dirty="0"/>
              <a:t>where to start if I want to browse. </a:t>
            </a:r>
            <a:endParaRPr lang="en-US" dirty="0" smtClean="0"/>
          </a:p>
          <a:p>
            <a:pPr lvl="1"/>
            <a:r>
              <a:rPr lang="en-US" dirty="0" smtClean="0"/>
              <a:t>Here’s </a:t>
            </a:r>
            <a:r>
              <a:rPr lang="en-US" dirty="0"/>
              <a:t>where to start if I want to sample their best stuff</a:t>
            </a:r>
            <a:r>
              <a:rPr lang="en-US" dirty="0" smtClean="0"/>
              <a:t>.</a:t>
            </a:r>
          </a:p>
          <a:p>
            <a:r>
              <a:rPr lang="en-US" dirty="0" smtClean="0"/>
              <a:t>Kill the Golden Geese:</a:t>
            </a:r>
          </a:p>
          <a:p>
            <a:pPr lvl="1"/>
            <a:r>
              <a:rPr lang="en-US" dirty="0"/>
              <a:t>Preserving the Home page from promotional overload requires constant vigilance, since it usually happens gradually, with the slow, inexorable addition of just...one...more...thing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All </a:t>
            </a:r>
            <a:r>
              <a:rPr lang="en-US" dirty="0"/>
              <a:t>the stakeholders need to be educated about the danger of overgrazing the Home page and offered other methods of driving traffic, like cross-promoting from other popular pages or taking turns using the same space on the Home page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04640"/>
      </p:ext>
    </p:extLst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Scent from a mall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smtClean="0"/>
              <a:t>Lecture 1: Course Introduction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mr-IN" smtClean="0"/>
              <a:t>23/08/2017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72683"/>
            <a:ext cx="8991600" cy="1320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3175000"/>
            <a:ext cx="9105900" cy="1104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0500" y="4297361"/>
            <a:ext cx="38354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36819"/>
      </p:ext>
    </p:extLst>
  </p:cSld>
  <p:clrMapOvr>
    <a:masterClrMapping/>
  </p:clrMapOvr>
  <p:transition spd="med"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make me think! : to chapter 7 (at least)</a:t>
            </a:r>
          </a:p>
          <a:p>
            <a:r>
              <a:rPr lang="en-US" dirty="0" smtClean="0"/>
              <a:t>Speed up assignment </a:t>
            </a:r>
            <a:r>
              <a:rPr lang="en-US" smtClean="0"/>
              <a:t>1.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26014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22" y="274638"/>
            <a:ext cx="8325555" cy="624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1779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8113"/>
            <a:ext cx="8355181" cy="658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96692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Navigation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You’re usually try to find something</a:t>
            </a:r>
          </a:p>
          <a:p>
            <a:r>
              <a:rPr lang="en-US" dirty="0" smtClean="0"/>
              <a:t>You decide whether to ask first or browse </a:t>
            </a:r>
            <a:r>
              <a:rPr lang="en-US" dirty="0" err="1" smtClean="0"/>
              <a:t>frist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1" y="2478898"/>
            <a:ext cx="7425267" cy="4060014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97305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choose to browse, you make your way through a hierarchy, using signs to guide you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Eventually, if you can’t find what you’re looking for, you’ll leave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7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400" y="2569634"/>
            <a:ext cx="5537200" cy="838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407834"/>
            <a:ext cx="54864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30970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14" y="0"/>
            <a:ext cx="8862586" cy="68353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25165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unbearable lightness of browsing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81877"/>
            <a:ext cx="8229600" cy="2744287"/>
          </a:xfrm>
        </p:spPr>
        <p:txBody>
          <a:bodyPr/>
          <a:lstStyle/>
          <a:p>
            <a:r>
              <a:rPr lang="en-US" sz="2000" dirty="0" smtClean="0"/>
              <a:t>Bookmarks are important</a:t>
            </a:r>
          </a:p>
          <a:p>
            <a:r>
              <a:rPr lang="en-US" sz="2000" dirty="0" smtClean="0"/>
              <a:t>Home page is fixed place.</a:t>
            </a:r>
          </a:p>
          <a:p>
            <a:r>
              <a:rPr lang="en-US" sz="2000" dirty="0" smtClean="0"/>
              <a:t>Figuring out where you are is a much more pervasive problem</a:t>
            </a:r>
          </a:p>
          <a:p>
            <a:r>
              <a:rPr lang="en-US" sz="2000" dirty="0" smtClean="0"/>
              <a:t>Oddities </a:t>
            </a:r>
            <a:r>
              <a:rPr lang="en-US" sz="2000" dirty="0"/>
              <a:t>of Web </a:t>
            </a:r>
            <a:r>
              <a:rPr lang="en-US" sz="2000" dirty="0" smtClean="0"/>
              <a:t>spaces:</a:t>
            </a:r>
          </a:p>
          <a:p>
            <a:pPr lvl="1"/>
            <a:r>
              <a:rPr lang="en-US" sz="1800" dirty="0"/>
              <a:t>No sense of scale</a:t>
            </a:r>
            <a:r>
              <a:rPr lang="en-US" sz="1800" dirty="0" smtClean="0"/>
              <a:t>.</a:t>
            </a:r>
          </a:p>
          <a:p>
            <a:pPr lvl="1"/>
            <a:r>
              <a:rPr lang="en-US" sz="1800" dirty="0"/>
              <a:t>No sense of </a:t>
            </a:r>
            <a:r>
              <a:rPr lang="en-US" sz="1800" dirty="0" smtClean="0"/>
              <a:t>direction</a:t>
            </a:r>
          </a:p>
          <a:p>
            <a:pPr lvl="1"/>
            <a:r>
              <a:rPr lang="en-US" sz="1800" dirty="0"/>
              <a:t>No sense of </a:t>
            </a:r>
            <a:r>
              <a:rPr lang="en-US" sz="1800" dirty="0" smtClean="0"/>
              <a:t>location</a:t>
            </a:r>
            <a:r>
              <a:rPr lang="en-US" dirty="0" smtClean="0"/>
              <a:t>.</a:t>
            </a:r>
          </a:p>
          <a:p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04</a:t>
            </a:r>
            <a:r>
              <a:rPr lang="mr-IN" smtClean="0"/>
              <a:t>/</a:t>
            </a:r>
            <a:r>
              <a:rPr lang="en-US" smtClean="0"/>
              <a:t>10</a:t>
            </a:r>
            <a:r>
              <a:rPr lang="mr-IN" smtClean="0"/>
              <a:t>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CD492-2BC6-F348-9965-EC1D86DF57A8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449" y="1544171"/>
            <a:ext cx="4044950" cy="183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214889"/>
      </p:ext>
    </p:extLst>
  </p:cSld>
  <p:clrMapOvr>
    <a:masterClrMapping/>
  </p:clrMapOvr>
  <p:transition spd="med">
    <p:wipe dir="r"/>
  </p:transition>
</p:sld>
</file>

<file path=ppt/theme/theme1.xml><?xml version="1.0" encoding="utf-8"?>
<a:theme xmlns:a="http://schemas.openxmlformats.org/drawingml/2006/main" name="SE10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SE10 slides.thmx</Template>
  <TotalTime>3034</TotalTime>
  <Words>1410</Words>
  <Application>Microsoft Macintosh PowerPoint</Application>
  <PresentationFormat>On-screen Show (4:3)</PresentationFormat>
  <Paragraphs>216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Calibri</vt:lpstr>
      <vt:lpstr>ＭＳ Ｐゴシック</vt:lpstr>
      <vt:lpstr>Wingdings</vt:lpstr>
      <vt:lpstr>Arial</vt:lpstr>
      <vt:lpstr>SE10 slides</vt:lpstr>
      <vt:lpstr>Software Engineering and Human Computer Interaction</vt:lpstr>
      <vt:lpstr>Today’s topics: Usability (cont.)</vt:lpstr>
      <vt:lpstr>Scent from a mall</vt:lpstr>
      <vt:lpstr>PowerPoint Presentation</vt:lpstr>
      <vt:lpstr>PowerPoint Presentation</vt:lpstr>
      <vt:lpstr>Web Navigation 101</vt:lpstr>
      <vt:lpstr>PowerPoint Presentation</vt:lpstr>
      <vt:lpstr>PowerPoint Presentation</vt:lpstr>
      <vt:lpstr>The unbearable lightness of browsing</vt:lpstr>
      <vt:lpstr>Purposes of Navigation</vt:lpstr>
      <vt:lpstr>PowerPoint Presentation</vt:lpstr>
      <vt:lpstr>Web navigation conventions</vt:lpstr>
      <vt:lpstr>A way to search</vt:lpstr>
      <vt:lpstr>Secondary, tertiary, and whatever comes after tertiary</vt:lpstr>
      <vt:lpstr>Page names</vt:lpstr>
      <vt:lpstr>PowerPoint Presentation</vt:lpstr>
      <vt:lpstr>You are here</vt:lpstr>
      <vt:lpstr>Breadcrumbs: show where you are</vt:lpstr>
      <vt:lpstr>Breadcrumbs: show where you are</vt:lpstr>
      <vt:lpstr>Three reasons why I still love tabs</vt:lpstr>
      <vt:lpstr>The trunk test</vt:lpstr>
      <vt:lpstr>How you perform the trunk test</vt:lpstr>
      <vt:lpstr>Designing a Home page: just one...more...thing</vt:lpstr>
      <vt:lpstr>The First Casualty of War</vt:lpstr>
      <vt:lpstr>Top Four Plausible Excuses</vt:lpstr>
      <vt:lpstr>But...the Home page? Really?</vt:lpstr>
      <vt:lpstr>How to get the message across</vt:lpstr>
      <vt:lpstr>Nothing beats a good tagline!™</vt:lpstr>
      <vt:lpstr>The fifth question</vt:lpstr>
      <vt:lpstr>Homework</vt:lpstr>
    </vt:vector>
  </TitlesOfParts>
  <Company>St Andrews University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Figures – Chapter 1</dc:title>
  <dc:creator>Ian Sommerville</dc:creator>
  <cp:lastModifiedBy>Than Quand,Minh,VEVEY,GLOBE CLGO-Service Delivery-Swisscom</cp:lastModifiedBy>
  <cp:revision>137</cp:revision>
  <dcterms:created xsi:type="dcterms:W3CDTF">2009-12-29T10:39:27Z</dcterms:created>
  <dcterms:modified xsi:type="dcterms:W3CDTF">2017-10-03T23:39:24Z</dcterms:modified>
</cp:coreProperties>
</file>

<file path=docProps/thumbnail.jpeg>
</file>